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5" r:id="rId1"/>
  </p:sldMasterIdLst>
  <p:notesMasterIdLst>
    <p:notesMasterId r:id="rId4"/>
  </p:notesMasterIdLst>
  <p:sldIdLst>
    <p:sldId id="286" r:id="rId2"/>
    <p:sldId id="306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F2FFF7"/>
    <a:srgbClr val="FFF7F7"/>
    <a:srgbClr val="FFFAF7"/>
    <a:srgbClr val="70AD47"/>
    <a:srgbClr val="F07D31"/>
    <a:srgbClr val="F9C032"/>
    <a:srgbClr val="EF7D31"/>
    <a:srgbClr val="60D19D"/>
    <a:srgbClr val="2E2E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90"/>
    <p:restoredTop sz="87234"/>
  </p:normalViewPr>
  <p:slideViewPr>
    <p:cSldViewPr snapToGrid="0" snapToObjects="1">
      <p:cViewPr varScale="1">
        <p:scale>
          <a:sx n="97" d="100"/>
          <a:sy n="97" d="100"/>
        </p:scale>
        <p:origin x="14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95C78-5C78-AB4B-B619-91EF6F26B801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45F78-6097-1445-8752-356703869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437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45F78-6097-1445-8752-35670386994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025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E614105-88F8-4F42-93B1-EC25128528C3}" type="datetime1">
              <a:rPr lang="it-IT" smtClean="0"/>
              <a:t>27/08/2025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1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F7212EA-CAFF-F64C-A6F8-E5ABF24D5649}" type="datetime1">
              <a:rPr lang="it-IT" smtClean="0"/>
              <a:t>27/08/2025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548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97C4-C089-5C4C-96DB-BC0CE075FB66}" type="datetime1">
              <a:rPr lang="it-IT" smtClean="0"/>
              <a:t>27/08/2025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04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AACB2-5BD6-FA48-92A5-E912E848EB83}" type="datetime1">
              <a:rPr lang="it-IT" smtClean="0"/>
              <a:t>27/08/2025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2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865C-13AC-5D43-97B1-FE7551FBED60}" type="datetime1">
              <a:rPr lang="it-IT" smtClean="0"/>
              <a:t>27/08/2025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34B7E4EF-A1BD-40F4-AB7B-04F084DD99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546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97CE953-6163-2645-A9E9-9EF2AF169283}" type="datetime1">
              <a:rPr lang="it-IT" smtClean="0"/>
              <a:t>27/08/2025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47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AEA6-8065-074E-A968-7D8290647470}" type="datetime1">
              <a:rPr lang="it-IT" smtClean="0"/>
              <a:t>27/08/2025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34B7E4EF-A1BD-40F4-AB7B-04F084DD99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5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7481-AA29-2B40-A3AB-6EC4EA6EE7AC}" type="datetime1">
              <a:rPr lang="it-IT" smtClean="0"/>
              <a:t>27/08/2025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34B7E4EF-A1BD-40F4-AB7B-04F084DD99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C0604-01E7-BA4D-9065-790DE438D050}" type="datetime1">
              <a:rPr lang="it-IT" smtClean="0"/>
              <a:t>27/08/2025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34B7E4EF-A1BD-40F4-AB7B-04F084DD99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69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801C-FE5C-DA48-B2DE-E61288C2D01D}" type="datetime1">
              <a:rPr lang="it-IT" smtClean="0"/>
              <a:t>27/08/2025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34B7E4EF-A1BD-40F4-AB7B-04F084DD99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2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586805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953B575B-7520-294F-B1D2-8594203D7224}" type="datetime1">
              <a:rPr lang="it-IT" smtClean="0"/>
              <a:t>27/08/2025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0" y="6035040"/>
            <a:ext cx="5766215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5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784502" y="237744"/>
            <a:ext cx="3161963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947052" y="374904"/>
            <a:ext cx="2864624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8927" y="532892"/>
            <a:ext cx="2673111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609600"/>
            <a:ext cx="7853289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15108" y="2303526"/>
            <a:ext cx="2673111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586805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953B575B-7520-294F-B1D2-8594203D7224}" type="datetime1">
              <a:rPr lang="it-IT" smtClean="0"/>
              <a:t>27/08/2025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0" y="6035040"/>
            <a:ext cx="5766215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7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212B940-0B9F-AA4A-A873-63C9C49BF296}" type="datetime1">
              <a:rPr lang="it-IT" smtClean="0"/>
              <a:t>27/08/2025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0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14" r:id="rId4"/>
    <p:sldLayoutId id="2147483815" r:id="rId5"/>
    <p:sldLayoutId id="2147483821" r:id="rId6"/>
    <p:sldLayoutId id="2147483816" r:id="rId7"/>
    <p:sldLayoutId id="2147483817" r:id="rId8"/>
    <p:sldLayoutId id="2147483826" r:id="rId9"/>
    <p:sldLayoutId id="2147483818" r:id="rId10"/>
    <p:sldLayoutId id="2147483819" r:id="rId11"/>
    <p:sldLayoutId id="214748382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8287ABB8-3845-48CC-99D8-62BC5B5ECEFD}"/>
              </a:ext>
            </a:extLst>
          </p:cNvPr>
          <p:cNvSpPr/>
          <p:nvPr/>
        </p:nvSpPr>
        <p:spPr>
          <a:xfrm>
            <a:off x="5350573" y="1581912"/>
            <a:ext cx="1597152" cy="64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CDA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3643746-32A0-4505-8162-856702DB297D}"/>
              </a:ext>
            </a:extLst>
          </p:cNvPr>
          <p:cNvSpPr/>
          <p:nvPr/>
        </p:nvSpPr>
        <p:spPr>
          <a:xfrm>
            <a:off x="5350573" y="2350007"/>
            <a:ext cx="1597152" cy="868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EC - Executive </a:t>
            </a:r>
            <a:r>
              <a:rPr lang="it-IT" dirty="0" err="1"/>
              <a:t>commitee</a:t>
            </a:r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F9239C4-7BF3-456F-AD77-182BFE686798}"/>
              </a:ext>
            </a:extLst>
          </p:cNvPr>
          <p:cNvSpPr/>
          <p:nvPr/>
        </p:nvSpPr>
        <p:spPr>
          <a:xfrm>
            <a:off x="2909125" y="3575305"/>
            <a:ext cx="6656832" cy="3566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EM - Executive Management 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17297552-720E-4662-BE55-BBF7514B7985}"/>
              </a:ext>
            </a:extLst>
          </p:cNvPr>
          <p:cNvSpPr/>
          <p:nvPr/>
        </p:nvSpPr>
        <p:spPr>
          <a:xfrm>
            <a:off x="2909125" y="3973065"/>
            <a:ext cx="1591056" cy="62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Resp. Amministrazione </a:t>
            </a:r>
          </a:p>
          <a:p>
            <a:pPr algn="ctr"/>
            <a:r>
              <a:rPr lang="it-IT" sz="1000" dirty="0"/>
              <a:t>Personale </a:t>
            </a:r>
          </a:p>
          <a:p>
            <a:pPr algn="ctr"/>
            <a:r>
              <a:rPr lang="it-IT" sz="1000" dirty="0"/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2C4AB84-4E13-433D-BF61-7FDB39781BE7}"/>
              </a:ext>
            </a:extLst>
          </p:cNvPr>
          <p:cNvSpPr/>
          <p:nvPr/>
        </p:nvSpPr>
        <p:spPr>
          <a:xfrm>
            <a:off x="4614481" y="3977641"/>
            <a:ext cx="1371600" cy="62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Resp. Finanza agevolata</a:t>
            </a:r>
          </a:p>
          <a:p>
            <a:pPr algn="ctr"/>
            <a:r>
              <a:rPr lang="it-IT" sz="1000" dirty="0"/>
              <a:t> 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3210FF6F-2799-49CB-9C10-CE743ED1CB48}"/>
              </a:ext>
            </a:extLst>
          </p:cNvPr>
          <p:cNvSpPr/>
          <p:nvPr/>
        </p:nvSpPr>
        <p:spPr>
          <a:xfrm>
            <a:off x="6191059" y="3977641"/>
            <a:ext cx="1591056" cy="621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Resp. Business </a:t>
            </a:r>
            <a:r>
              <a:rPr lang="it-IT" sz="1000" dirty="0" err="1"/>
              <a:t>unit</a:t>
            </a:r>
            <a:r>
              <a:rPr lang="it-IT" sz="1000" dirty="0"/>
              <a:t> </a:t>
            </a:r>
            <a:r>
              <a:rPr lang="it-IT" sz="1000" dirty="0" err="1"/>
              <a:t>coordination</a:t>
            </a:r>
            <a:r>
              <a:rPr lang="it-IT" sz="1000" dirty="0"/>
              <a:t>  </a:t>
            </a:r>
          </a:p>
          <a:p>
            <a:pPr algn="ctr"/>
            <a:r>
              <a:rPr lang="it-IT" sz="1000" dirty="0"/>
              <a:t>TPM  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EDDDBB6-2908-4155-9E26-1ECF716002EF}"/>
              </a:ext>
            </a:extLst>
          </p:cNvPr>
          <p:cNvSpPr/>
          <p:nvPr/>
        </p:nvSpPr>
        <p:spPr>
          <a:xfrm>
            <a:off x="7857551" y="3977641"/>
            <a:ext cx="1720598" cy="621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Resp. Business </a:t>
            </a:r>
            <a:r>
              <a:rPr lang="it-IT" sz="1000" dirty="0" err="1"/>
              <a:t>unit</a:t>
            </a:r>
            <a:r>
              <a:rPr lang="it-IT" sz="1000" dirty="0"/>
              <a:t> </a:t>
            </a:r>
            <a:r>
              <a:rPr lang="it-IT" sz="1000" dirty="0" err="1"/>
              <a:t>coordination</a:t>
            </a:r>
            <a:r>
              <a:rPr lang="it-IT" sz="1000" dirty="0"/>
              <a:t>  </a:t>
            </a:r>
          </a:p>
          <a:p>
            <a:pPr algn="ctr"/>
            <a:r>
              <a:rPr lang="it-IT" sz="1000" dirty="0" err="1"/>
              <a:t>Democenter</a:t>
            </a:r>
            <a:r>
              <a:rPr lang="it-IT" sz="1000" dirty="0"/>
              <a:t>  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0ED2F9B7-9EDA-4595-B83C-4E063A4820C4}"/>
              </a:ext>
            </a:extLst>
          </p:cNvPr>
          <p:cNvSpPr/>
          <p:nvPr/>
        </p:nvSpPr>
        <p:spPr>
          <a:xfrm>
            <a:off x="1819656" y="758952"/>
            <a:ext cx="8622792" cy="6583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tx1"/>
                </a:solidFill>
              </a:rPr>
              <a:t>Organigramma Funzionale </a:t>
            </a:r>
            <a:r>
              <a:rPr lang="it-IT" sz="2000" b="1" dirty="0" err="1">
                <a:solidFill>
                  <a:schemeClr val="tx1"/>
                </a:solidFill>
              </a:rPr>
              <a:t>Democenter</a:t>
            </a:r>
            <a:r>
              <a:rPr lang="it-IT" sz="2000" b="1" dirty="0">
                <a:solidFill>
                  <a:schemeClr val="tx1"/>
                </a:solidFill>
              </a:rPr>
              <a:t> 24/02/2025 </a:t>
            </a:r>
            <a:r>
              <a:rPr lang="it-IT" dirty="0"/>
              <a:t> 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F1D20AF6-0D21-472C-B4EA-E22DEBE0FB3F}"/>
              </a:ext>
            </a:extLst>
          </p:cNvPr>
          <p:cNvSpPr/>
          <p:nvPr/>
        </p:nvSpPr>
        <p:spPr>
          <a:xfrm>
            <a:off x="2909125" y="4965192"/>
            <a:ext cx="6669024" cy="3566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Operations 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EA210F31-FE2B-4852-A726-584E146C5218}"/>
              </a:ext>
            </a:extLst>
          </p:cNvPr>
          <p:cNvSpPr/>
          <p:nvPr/>
        </p:nvSpPr>
        <p:spPr>
          <a:xfrm>
            <a:off x="2921317" y="5486399"/>
            <a:ext cx="1094232" cy="670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Progettazione finanziata 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CC830E82-0FAF-47AB-AA1D-D6D97536A295}"/>
              </a:ext>
            </a:extLst>
          </p:cNvPr>
          <p:cNvSpPr/>
          <p:nvPr/>
        </p:nvSpPr>
        <p:spPr>
          <a:xfrm>
            <a:off x="10173652" y="4562859"/>
            <a:ext cx="1432561" cy="408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/>
              <a:t>Quality Management System</a:t>
            </a:r>
            <a:endParaRPr lang="it-IT" sz="1000" dirty="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F9E7D0FC-B1EF-4343-B9A3-AF8B328A9FA0}"/>
              </a:ext>
            </a:extLst>
          </p:cNvPr>
          <p:cNvSpPr/>
          <p:nvPr/>
        </p:nvSpPr>
        <p:spPr>
          <a:xfrm>
            <a:off x="4299965" y="5504684"/>
            <a:ext cx="1094232" cy="65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Progettazione a commessa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5960430D-04AE-4AE7-B6EA-C5F42EC9D556}"/>
              </a:ext>
            </a:extLst>
          </p:cNvPr>
          <p:cNvSpPr/>
          <p:nvPr/>
        </p:nvSpPr>
        <p:spPr>
          <a:xfrm>
            <a:off x="5602033" y="5513832"/>
            <a:ext cx="1094232" cy="652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Ufficio legale  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EC212F1F-4EC1-4279-A5A5-B6A799A7FB7B}"/>
              </a:ext>
            </a:extLst>
          </p:cNvPr>
          <p:cNvSpPr/>
          <p:nvPr/>
        </p:nvSpPr>
        <p:spPr>
          <a:xfrm>
            <a:off x="10158983" y="4078217"/>
            <a:ext cx="1432561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ODV – Organismo di vigilanza  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2C720F80-86F8-41D7-8422-7E0468F5F2C5}"/>
              </a:ext>
            </a:extLst>
          </p:cNvPr>
          <p:cNvSpPr/>
          <p:nvPr/>
        </p:nvSpPr>
        <p:spPr>
          <a:xfrm>
            <a:off x="6947725" y="5513833"/>
            <a:ext cx="1094232" cy="643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CED 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CA7E56F6-4FC5-4874-87E6-8E1D4F51B1C5}"/>
              </a:ext>
            </a:extLst>
          </p:cNvPr>
          <p:cNvSpPr/>
          <p:nvPr/>
        </p:nvSpPr>
        <p:spPr>
          <a:xfrm>
            <a:off x="8338946" y="5513830"/>
            <a:ext cx="1094232" cy="643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Comunicazione 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2071EDCA-5BEA-4012-949E-23074CF41A47}"/>
              </a:ext>
            </a:extLst>
          </p:cNvPr>
          <p:cNvSpPr/>
          <p:nvPr/>
        </p:nvSpPr>
        <p:spPr>
          <a:xfrm>
            <a:off x="10158984" y="5047500"/>
            <a:ext cx="1432561" cy="460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Sicurezza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61C0E96C-737F-45FC-83F7-06F7A70EFE27}"/>
              </a:ext>
            </a:extLst>
          </p:cNvPr>
          <p:cNvSpPr/>
          <p:nvPr/>
        </p:nvSpPr>
        <p:spPr>
          <a:xfrm>
            <a:off x="10158983" y="3429008"/>
            <a:ext cx="1432562" cy="512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Staff position to EM </a:t>
            </a:r>
          </a:p>
        </p:txBody>
      </p:sp>
    </p:spTree>
    <p:extLst>
      <p:ext uri="{BB962C8B-B14F-4D97-AF65-F5344CB8AC3E}">
        <p14:creationId xmlns:p14="http://schemas.microsoft.com/office/powerpoint/2010/main" val="1074278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383C3B-3C33-DF0A-C8C0-E8E0C6044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AC9A6F63-DE91-AFAC-AD2A-CA2ADFF8CB2E}"/>
              </a:ext>
            </a:extLst>
          </p:cNvPr>
          <p:cNvSpPr/>
          <p:nvPr/>
        </p:nvSpPr>
        <p:spPr>
          <a:xfrm>
            <a:off x="4135567" y="1555618"/>
            <a:ext cx="2825111" cy="64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CDA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DE63304-4222-C972-2897-1076C122869A}"/>
              </a:ext>
            </a:extLst>
          </p:cNvPr>
          <p:cNvSpPr/>
          <p:nvPr/>
        </p:nvSpPr>
        <p:spPr>
          <a:xfrm>
            <a:off x="4025839" y="2323714"/>
            <a:ext cx="3033521" cy="658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EC - Executive </a:t>
            </a:r>
            <a:r>
              <a:rPr lang="it-IT" dirty="0" err="1"/>
              <a:t>commitee</a:t>
            </a:r>
            <a:endParaRPr lang="it-IT" dirty="0"/>
          </a:p>
          <a:p>
            <a:pPr algn="ctr"/>
            <a:r>
              <a:rPr lang="it-IT" sz="1600" dirty="0"/>
              <a:t>Gavioli Giuliana/Marchi Gianluca  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7980EC6-B052-6229-272B-A9079FE6651B}"/>
              </a:ext>
            </a:extLst>
          </p:cNvPr>
          <p:cNvSpPr/>
          <p:nvPr/>
        </p:nvSpPr>
        <p:spPr>
          <a:xfrm>
            <a:off x="2266189" y="3110098"/>
            <a:ext cx="6656832" cy="3566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EM - Executive Management 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84E29D18-9374-ED57-57F8-96E19C740D62}"/>
              </a:ext>
            </a:extLst>
          </p:cNvPr>
          <p:cNvSpPr/>
          <p:nvPr/>
        </p:nvSpPr>
        <p:spPr>
          <a:xfrm>
            <a:off x="2266189" y="3507858"/>
            <a:ext cx="1591056" cy="62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Resp. Amministrazione </a:t>
            </a:r>
          </a:p>
          <a:p>
            <a:pPr algn="ctr"/>
            <a:r>
              <a:rPr lang="it-IT" sz="1000" dirty="0"/>
              <a:t>Personale </a:t>
            </a:r>
          </a:p>
          <a:p>
            <a:pPr algn="ctr"/>
            <a:r>
              <a:rPr lang="it-IT" sz="1000" dirty="0"/>
              <a:t>Forti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2176D8B-1B5E-7BF0-D688-D7FEC1539BF6}"/>
              </a:ext>
            </a:extLst>
          </p:cNvPr>
          <p:cNvSpPr/>
          <p:nvPr/>
        </p:nvSpPr>
        <p:spPr>
          <a:xfrm>
            <a:off x="3971545" y="3512434"/>
            <a:ext cx="1371600" cy="62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Resp. rendicontazione e finanziamenti pubblici</a:t>
            </a:r>
          </a:p>
          <a:p>
            <a:pPr algn="ctr"/>
            <a:r>
              <a:rPr lang="it-IT" sz="1000" dirty="0"/>
              <a:t>Pignedoli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FDE6A51A-53CC-92DE-9A13-21706735A1DB}"/>
              </a:ext>
            </a:extLst>
          </p:cNvPr>
          <p:cNvSpPr/>
          <p:nvPr/>
        </p:nvSpPr>
        <p:spPr>
          <a:xfrm>
            <a:off x="5548123" y="3512434"/>
            <a:ext cx="1591056" cy="621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Business </a:t>
            </a:r>
            <a:r>
              <a:rPr lang="it-IT" sz="1000" dirty="0" err="1"/>
              <a:t>unit</a:t>
            </a:r>
            <a:r>
              <a:rPr lang="it-IT" sz="1000" dirty="0"/>
              <a:t> </a:t>
            </a:r>
            <a:r>
              <a:rPr lang="it-IT" sz="1000" dirty="0" err="1"/>
              <a:t>coordination</a:t>
            </a:r>
            <a:r>
              <a:rPr lang="it-IT" sz="1000" dirty="0"/>
              <a:t>  </a:t>
            </a:r>
          </a:p>
          <a:p>
            <a:pPr algn="ctr"/>
            <a:r>
              <a:rPr lang="it-IT" sz="1000" dirty="0"/>
              <a:t>TPM </a:t>
            </a:r>
          </a:p>
          <a:p>
            <a:pPr algn="ctr"/>
            <a:r>
              <a:rPr lang="it-IT" sz="1000" dirty="0"/>
              <a:t>Gavioli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DAB58DE7-128E-C10B-C211-9CBD364D531E}"/>
              </a:ext>
            </a:extLst>
          </p:cNvPr>
          <p:cNvSpPr/>
          <p:nvPr/>
        </p:nvSpPr>
        <p:spPr>
          <a:xfrm>
            <a:off x="7214615" y="3512434"/>
            <a:ext cx="1720598" cy="621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Business </a:t>
            </a:r>
            <a:r>
              <a:rPr lang="it-IT" sz="1000" dirty="0" err="1"/>
              <a:t>unit</a:t>
            </a:r>
            <a:r>
              <a:rPr lang="it-IT" sz="1000" dirty="0"/>
              <a:t> </a:t>
            </a:r>
            <a:r>
              <a:rPr lang="it-IT" sz="1000" dirty="0" err="1"/>
              <a:t>coordination</a:t>
            </a:r>
            <a:r>
              <a:rPr lang="it-IT" sz="1000" dirty="0"/>
              <a:t>  </a:t>
            </a:r>
          </a:p>
          <a:p>
            <a:pPr algn="ctr"/>
            <a:r>
              <a:rPr lang="it-IT" sz="1000" dirty="0" err="1"/>
              <a:t>Democenter</a:t>
            </a:r>
            <a:r>
              <a:rPr lang="it-IT" sz="1000" dirty="0"/>
              <a:t> </a:t>
            </a:r>
          </a:p>
          <a:p>
            <a:pPr algn="ctr"/>
            <a:r>
              <a:rPr lang="it-IT" sz="1000" dirty="0" err="1"/>
              <a:t>Blumetti</a:t>
            </a:r>
            <a:endParaRPr lang="it-IT" sz="100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1BFC2F2-8DC3-ACED-3823-60732BF21381}"/>
              </a:ext>
            </a:extLst>
          </p:cNvPr>
          <p:cNvSpPr/>
          <p:nvPr/>
        </p:nvSpPr>
        <p:spPr>
          <a:xfrm>
            <a:off x="1819656" y="758952"/>
            <a:ext cx="8622792" cy="6583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tx1"/>
                </a:solidFill>
              </a:rPr>
              <a:t>Organigramma nominale </a:t>
            </a:r>
            <a:r>
              <a:rPr lang="it-IT" sz="2000" b="1" dirty="0" err="1">
                <a:solidFill>
                  <a:schemeClr val="tx1"/>
                </a:solidFill>
              </a:rPr>
              <a:t>Democenter</a:t>
            </a:r>
            <a:r>
              <a:rPr lang="it-IT" sz="2000" b="1" dirty="0">
                <a:solidFill>
                  <a:schemeClr val="tx1"/>
                </a:solidFill>
              </a:rPr>
              <a:t> 24/02/2025 </a:t>
            </a:r>
            <a:r>
              <a:rPr lang="it-IT" dirty="0"/>
              <a:t> 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52608C6D-52D2-6E23-EA36-ACE737CC8889}"/>
              </a:ext>
            </a:extLst>
          </p:cNvPr>
          <p:cNvSpPr/>
          <p:nvPr/>
        </p:nvSpPr>
        <p:spPr>
          <a:xfrm>
            <a:off x="1130808" y="4459220"/>
            <a:ext cx="8548117" cy="3566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Operations 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0A17544E-347D-6145-44D4-695E2EE44CAD}"/>
              </a:ext>
            </a:extLst>
          </p:cNvPr>
          <p:cNvSpPr/>
          <p:nvPr/>
        </p:nvSpPr>
        <p:spPr>
          <a:xfrm>
            <a:off x="1130808" y="4980428"/>
            <a:ext cx="1512000" cy="28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 dirty="0"/>
          </a:p>
          <a:p>
            <a:pPr algn="ctr"/>
            <a:r>
              <a:rPr lang="it-IT" sz="1000" dirty="0"/>
              <a:t>Progettazione finanziata</a:t>
            </a:r>
          </a:p>
          <a:p>
            <a:pPr algn="ctr"/>
            <a:r>
              <a:rPr lang="it-IT" sz="1000" dirty="0"/>
              <a:t> 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DBF616A5-92D0-5AF2-35A3-6F9905D9376D}"/>
              </a:ext>
            </a:extLst>
          </p:cNvPr>
          <p:cNvSpPr/>
          <p:nvPr/>
        </p:nvSpPr>
        <p:spPr>
          <a:xfrm>
            <a:off x="9885997" y="4175760"/>
            <a:ext cx="1720597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Resp. QM </a:t>
            </a:r>
          </a:p>
          <a:p>
            <a:pPr algn="ctr"/>
            <a:r>
              <a:rPr lang="it-IT" sz="1000" dirty="0"/>
              <a:t>Forti Monica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3BCA19DB-792B-2E27-CCB9-472BDD01A6CC}"/>
              </a:ext>
            </a:extLst>
          </p:cNvPr>
          <p:cNvSpPr/>
          <p:nvPr/>
        </p:nvSpPr>
        <p:spPr>
          <a:xfrm>
            <a:off x="3124892" y="4986334"/>
            <a:ext cx="1512000" cy="28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Progettazione a commessa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94F9AA90-8C05-9295-EE7C-CE662DF91467}"/>
              </a:ext>
            </a:extLst>
          </p:cNvPr>
          <p:cNvSpPr/>
          <p:nvPr/>
        </p:nvSpPr>
        <p:spPr>
          <a:xfrm>
            <a:off x="4878313" y="4981764"/>
            <a:ext cx="1512000" cy="28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Ufficio Legale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C350624E-9A08-FB1B-51D0-9B3FD7599DC5}"/>
              </a:ext>
            </a:extLst>
          </p:cNvPr>
          <p:cNvSpPr/>
          <p:nvPr/>
        </p:nvSpPr>
        <p:spPr>
          <a:xfrm>
            <a:off x="9871328" y="3691118"/>
            <a:ext cx="1720597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ODV</a:t>
            </a:r>
          </a:p>
          <a:p>
            <a:pPr algn="ctr"/>
            <a:r>
              <a:rPr lang="it-IT" sz="1000" dirty="0"/>
              <a:t>Garuti  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DBF393B1-699A-EDAF-9F93-7A2ECC06532D}"/>
              </a:ext>
            </a:extLst>
          </p:cNvPr>
          <p:cNvSpPr/>
          <p:nvPr/>
        </p:nvSpPr>
        <p:spPr>
          <a:xfrm>
            <a:off x="8166925" y="4986617"/>
            <a:ext cx="1512000" cy="28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CED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9EF8AA0D-7B90-AE6F-A3F6-21BDA9AC6812}"/>
              </a:ext>
            </a:extLst>
          </p:cNvPr>
          <p:cNvSpPr/>
          <p:nvPr/>
        </p:nvSpPr>
        <p:spPr>
          <a:xfrm>
            <a:off x="6493164" y="4984044"/>
            <a:ext cx="1512000" cy="28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Comunicazione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796F7DBF-E30F-C41F-B7B5-3BF301BF685F}"/>
              </a:ext>
            </a:extLst>
          </p:cNvPr>
          <p:cNvSpPr/>
          <p:nvPr/>
        </p:nvSpPr>
        <p:spPr>
          <a:xfrm>
            <a:off x="9919333" y="4660402"/>
            <a:ext cx="1720597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Resp. Sicurezza</a:t>
            </a:r>
          </a:p>
          <a:p>
            <a:pPr algn="ctr"/>
            <a:r>
              <a:rPr lang="it-IT" sz="1000" dirty="0"/>
              <a:t>Aldrovandi Elena  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467B986F-D36E-12D2-0A53-AED3CC937DF2}"/>
              </a:ext>
            </a:extLst>
          </p:cNvPr>
          <p:cNvSpPr/>
          <p:nvPr/>
        </p:nvSpPr>
        <p:spPr>
          <a:xfrm>
            <a:off x="9871328" y="3041909"/>
            <a:ext cx="1720598" cy="512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Staff position to EM 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E8B92EAA-06D9-5617-1BFF-A6E4F6196A1E}"/>
              </a:ext>
            </a:extLst>
          </p:cNvPr>
          <p:cNvSpPr/>
          <p:nvPr/>
        </p:nvSpPr>
        <p:spPr>
          <a:xfrm>
            <a:off x="1137567" y="5509266"/>
            <a:ext cx="1147995" cy="407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 dirty="0"/>
          </a:p>
          <a:p>
            <a:pPr algn="ctr"/>
            <a:endParaRPr lang="it-IT" sz="900" dirty="0"/>
          </a:p>
          <a:p>
            <a:pPr algn="ctr"/>
            <a:r>
              <a:rPr lang="it-IT" sz="800" dirty="0"/>
              <a:t>Automotive/meccanica </a:t>
            </a:r>
          </a:p>
          <a:p>
            <a:pPr algn="ctr"/>
            <a:r>
              <a:rPr lang="it-IT" sz="800" dirty="0"/>
              <a:t>Resp. area: </a:t>
            </a:r>
            <a:r>
              <a:rPr lang="it-IT" sz="800" dirty="0" err="1"/>
              <a:t>Blumetti</a:t>
            </a:r>
            <a:r>
              <a:rPr lang="it-IT" sz="800" dirty="0"/>
              <a:t> </a:t>
            </a:r>
          </a:p>
          <a:p>
            <a:pPr algn="ctr"/>
            <a:endParaRPr lang="it-IT" sz="1000" dirty="0"/>
          </a:p>
          <a:p>
            <a:pPr algn="ctr"/>
            <a:r>
              <a:rPr lang="it-IT" sz="1000" dirty="0"/>
              <a:t> </a:t>
            </a: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845B6E5D-75FD-C04D-30C4-8DD123D9FFDE}"/>
              </a:ext>
            </a:extLst>
          </p:cNvPr>
          <p:cNvSpPr/>
          <p:nvPr/>
        </p:nvSpPr>
        <p:spPr>
          <a:xfrm>
            <a:off x="2370529" y="5509262"/>
            <a:ext cx="1147995" cy="407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 dirty="0"/>
          </a:p>
          <a:p>
            <a:pPr algn="ctr"/>
            <a:endParaRPr lang="it-IT" sz="900" dirty="0"/>
          </a:p>
          <a:p>
            <a:pPr algn="ctr"/>
            <a:r>
              <a:rPr lang="it-IT" sz="800" dirty="0"/>
              <a:t>Fashion </a:t>
            </a:r>
          </a:p>
          <a:p>
            <a:pPr algn="ctr"/>
            <a:r>
              <a:rPr lang="it-IT" sz="800" dirty="0"/>
              <a:t>Resp. area: Garuti</a:t>
            </a:r>
          </a:p>
          <a:p>
            <a:pPr algn="ctr"/>
            <a:endParaRPr lang="it-IT" sz="1000" dirty="0"/>
          </a:p>
          <a:p>
            <a:pPr algn="ctr"/>
            <a:r>
              <a:rPr lang="it-IT" sz="1000" dirty="0"/>
              <a:t> </a:t>
            </a:r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A9F12748-EF4A-4391-799A-AAE1684EB263}"/>
              </a:ext>
            </a:extLst>
          </p:cNvPr>
          <p:cNvSpPr/>
          <p:nvPr/>
        </p:nvSpPr>
        <p:spPr>
          <a:xfrm>
            <a:off x="3620925" y="5509259"/>
            <a:ext cx="1147995" cy="407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 dirty="0"/>
          </a:p>
          <a:p>
            <a:pPr algn="ctr"/>
            <a:endParaRPr lang="it-IT" sz="900" dirty="0"/>
          </a:p>
          <a:p>
            <a:pPr algn="ctr"/>
            <a:r>
              <a:rPr lang="it-IT" sz="800" dirty="0"/>
              <a:t>Innovation/TT:  </a:t>
            </a:r>
          </a:p>
          <a:p>
            <a:pPr algn="ctr"/>
            <a:r>
              <a:rPr lang="it-IT" sz="800" dirty="0"/>
              <a:t>Resp. area: </a:t>
            </a:r>
            <a:r>
              <a:rPr lang="it-IT" sz="800" dirty="0" err="1"/>
              <a:t>Blumetti</a:t>
            </a:r>
            <a:r>
              <a:rPr lang="it-IT" sz="800" dirty="0"/>
              <a:t> </a:t>
            </a:r>
          </a:p>
          <a:p>
            <a:pPr algn="ctr"/>
            <a:endParaRPr lang="it-IT" sz="1000" dirty="0"/>
          </a:p>
          <a:p>
            <a:pPr algn="ctr"/>
            <a:r>
              <a:rPr lang="it-IT" sz="1000" dirty="0"/>
              <a:t> 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0A4C35BA-225F-7E84-625E-B3C8303FE2BB}"/>
              </a:ext>
            </a:extLst>
          </p:cNvPr>
          <p:cNvSpPr/>
          <p:nvPr/>
        </p:nvSpPr>
        <p:spPr>
          <a:xfrm>
            <a:off x="4881743" y="5509262"/>
            <a:ext cx="1512000" cy="407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 dirty="0"/>
          </a:p>
          <a:p>
            <a:pPr algn="ctr"/>
            <a:endParaRPr lang="it-IT" sz="900" dirty="0"/>
          </a:p>
          <a:p>
            <a:pPr algn="ctr"/>
            <a:r>
              <a:rPr lang="it-IT" sz="800" dirty="0"/>
              <a:t>Resp. Cangiano</a:t>
            </a:r>
          </a:p>
          <a:p>
            <a:pPr algn="ctr"/>
            <a:endParaRPr lang="it-IT" sz="1000" dirty="0"/>
          </a:p>
          <a:p>
            <a:pPr algn="ctr"/>
            <a:r>
              <a:rPr lang="it-IT" sz="1000" dirty="0"/>
              <a:t> </a:t>
            </a: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B98EB59A-29F5-881E-3E84-D1C8ACA4683D}"/>
              </a:ext>
            </a:extLst>
          </p:cNvPr>
          <p:cNvSpPr/>
          <p:nvPr/>
        </p:nvSpPr>
        <p:spPr>
          <a:xfrm>
            <a:off x="6493164" y="5509258"/>
            <a:ext cx="1512000" cy="407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 dirty="0"/>
          </a:p>
          <a:p>
            <a:pPr algn="ctr"/>
            <a:r>
              <a:rPr lang="it-IT" sz="800" dirty="0"/>
              <a:t>Resp. </a:t>
            </a:r>
            <a:r>
              <a:rPr lang="it-IT" sz="800" dirty="0" err="1"/>
              <a:t>Matlì</a:t>
            </a:r>
            <a:endParaRPr lang="it-IT" sz="800" dirty="0"/>
          </a:p>
          <a:p>
            <a:pPr algn="ctr"/>
            <a:r>
              <a:rPr lang="it-IT" sz="1000" dirty="0"/>
              <a:t> </a:t>
            </a: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CB66D2D9-3088-C19C-4448-1CFFB538BA7A}"/>
              </a:ext>
            </a:extLst>
          </p:cNvPr>
          <p:cNvCxnSpPr>
            <a:cxnSpLocks/>
          </p:cNvCxnSpPr>
          <p:nvPr/>
        </p:nvCxnSpPr>
        <p:spPr>
          <a:xfrm flipH="1">
            <a:off x="1269312" y="5244754"/>
            <a:ext cx="1" cy="12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8EAA2CB4-1911-E004-E1AF-5B5B34AFE39E}"/>
              </a:ext>
            </a:extLst>
          </p:cNvPr>
          <p:cNvCxnSpPr/>
          <p:nvPr/>
        </p:nvCxnSpPr>
        <p:spPr>
          <a:xfrm flipH="1">
            <a:off x="4295856" y="5243233"/>
            <a:ext cx="1" cy="12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BE98EE49-950C-3663-2EB5-179BF514827F}"/>
              </a:ext>
            </a:extLst>
          </p:cNvPr>
          <p:cNvCxnSpPr/>
          <p:nvPr/>
        </p:nvCxnSpPr>
        <p:spPr>
          <a:xfrm flipH="1">
            <a:off x="2947739" y="5384585"/>
            <a:ext cx="1" cy="12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80DAC810-BEE8-3A72-1410-F6862A71CC10}"/>
              </a:ext>
            </a:extLst>
          </p:cNvPr>
          <p:cNvCxnSpPr>
            <a:cxnSpLocks/>
          </p:cNvCxnSpPr>
          <p:nvPr/>
        </p:nvCxnSpPr>
        <p:spPr>
          <a:xfrm flipV="1">
            <a:off x="1269313" y="5371819"/>
            <a:ext cx="3023807" cy="1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20AE3D27-C80D-9838-3BA7-14047E29D88F}"/>
              </a:ext>
            </a:extLst>
          </p:cNvPr>
          <p:cNvCxnSpPr/>
          <p:nvPr/>
        </p:nvCxnSpPr>
        <p:spPr>
          <a:xfrm flipH="1">
            <a:off x="1688919" y="5380672"/>
            <a:ext cx="1" cy="12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6E3EE5C6-A131-DA72-3439-6F4277404FBA}"/>
              </a:ext>
            </a:extLst>
          </p:cNvPr>
          <p:cNvCxnSpPr/>
          <p:nvPr/>
        </p:nvCxnSpPr>
        <p:spPr>
          <a:xfrm flipH="1">
            <a:off x="4115034" y="5368576"/>
            <a:ext cx="1" cy="12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A63455A-E6FC-A273-BEE1-41A526595DBA}"/>
              </a:ext>
            </a:extLst>
          </p:cNvPr>
          <p:cNvCxnSpPr>
            <a:cxnSpLocks/>
          </p:cNvCxnSpPr>
          <p:nvPr/>
        </p:nvCxnSpPr>
        <p:spPr>
          <a:xfrm flipH="1">
            <a:off x="8860610" y="5283331"/>
            <a:ext cx="1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tangolo 45">
            <a:extLst>
              <a:ext uri="{FF2B5EF4-FFF2-40B4-BE49-F238E27FC236}">
                <a16:creationId xmlns:a16="http://schemas.microsoft.com/office/drawing/2014/main" id="{67E0D04A-01BB-2D86-E9B6-1A4F8CDB878F}"/>
              </a:ext>
            </a:extLst>
          </p:cNvPr>
          <p:cNvSpPr/>
          <p:nvPr/>
        </p:nvSpPr>
        <p:spPr>
          <a:xfrm>
            <a:off x="8166925" y="5509262"/>
            <a:ext cx="1512000" cy="407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dirty="0" err="1"/>
              <a:t>Tecnoservizi</a:t>
            </a:r>
            <a:r>
              <a:rPr lang="it-IT" sz="800" dirty="0"/>
              <a:t> </a:t>
            </a:r>
          </a:p>
          <a:p>
            <a:pPr algn="ctr"/>
            <a:r>
              <a:rPr lang="it-IT" sz="800" dirty="0"/>
              <a:t>(</a:t>
            </a:r>
            <a:r>
              <a:rPr lang="it-IT" sz="800" dirty="0" err="1"/>
              <a:t>soc</a:t>
            </a:r>
            <a:r>
              <a:rPr lang="it-IT" sz="800" dirty="0"/>
              <a:t>. esterna)</a:t>
            </a:r>
            <a:r>
              <a:rPr lang="it-IT" sz="1000" dirty="0"/>
              <a:t> </a:t>
            </a:r>
          </a:p>
        </p:txBody>
      </p: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F7D20D42-C395-CA8B-5ECB-C26BD46E9B3F}"/>
              </a:ext>
            </a:extLst>
          </p:cNvPr>
          <p:cNvCxnSpPr>
            <a:cxnSpLocks/>
          </p:cNvCxnSpPr>
          <p:nvPr/>
        </p:nvCxnSpPr>
        <p:spPr>
          <a:xfrm flipH="1">
            <a:off x="7214615" y="5293258"/>
            <a:ext cx="1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179A37D6-A2E9-5420-3D18-444F5DF7C8A2}"/>
              </a:ext>
            </a:extLst>
          </p:cNvPr>
          <p:cNvCxnSpPr>
            <a:cxnSpLocks/>
          </p:cNvCxnSpPr>
          <p:nvPr/>
        </p:nvCxnSpPr>
        <p:spPr>
          <a:xfrm flipH="1">
            <a:off x="5618786" y="5278386"/>
            <a:ext cx="1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239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3265</TotalTime>
  <Words>166</Words>
  <Application>Microsoft Office PowerPoint</Application>
  <PresentationFormat>Widescreen</PresentationFormat>
  <Paragraphs>83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Calibri</vt:lpstr>
      <vt:lpstr>Garamond</vt:lpstr>
      <vt:lpstr>SavonVTI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Pianificazione strategica</dc:title>
  <dc:creator>Stefano Rabacchi</dc:creator>
  <cp:lastModifiedBy>Francesca Cangiano</cp:lastModifiedBy>
  <cp:revision>73</cp:revision>
  <cp:lastPrinted>2019-12-03T16:10:34Z</cp:lastPrinted>
  <dcterms:created xsi:type="dcterms:W3CDTF">2019-07-23T16:09:06Z</dcterms:created>
  <dcterms:modified xsi:type="dcterms:W3CDTF">2025-08-27T10:04:12Z</dcterms:modified>
</cp:coreProperties>
</file>